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embeddedFontLst>
    <p:embeddedFont>
      <p:font typeface="Roboto"/>
      <p:regular r:id="rId19"/>
      <p:bold r:id="rId20"/>
      <p:italic r:id="rId21"/>
      <p:boldItalic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bold.fntdata"/><Relationship Id="rId11" Type="http://schemas.openxmlformats.org/officeDocument/2006/relationships/slide" Target="slides/slide6.xml"/><Relationship Id="rId22" Type="http://schemas.openxmlformats.org/officeDocument/2006/relationships/font" Target="fonts/Roboto-boldItalic.fntdata"/><Relationship Id="rId10" Type="http://schemas.openxmlformats.org/officeDocument/2006/relationships/slide" Target="slides/slide5.xml"/><Relationship Id="rId21" Type="http://schemas.openxmlformats.org/officeDocument/2006/relationships/font" Target="fonts/Roboto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Roboto-regular.fntdata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29a936bdde_1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229a936bdde_1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1072ab5d70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21072ab5d70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22708ab21a_1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222708ab21a_1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1072ab5d70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21072ab5d70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21072ab5d7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21072ab5d7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222708ab21a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222708ab21a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29a936bdde_2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229a936bdde_2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22708ab21a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22708ab21a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222708ab21a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222708ab21a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29a936bdde_1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229a936bdde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29a936bdde_4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229a936bdde_4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29a936bdde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229a936bdde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CHESS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CIS 434 SOFTWARE ENGINEERING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GROUP 6</a:t>
            </a:r>
            <a:endParaRPr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>
            <a:off x="0" y="1986"/>
            <a:ext cx="9144001" cy="51395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2"/>
          <p:cNvSpPr txBox="1"/>
          <p:nvPr>
            <p:ph type="title"/>
          </p:nvPr>
        </p:nvSpPr>
        <p:spPr>
          <a:xfrm>
            <a:off x="311700" y="148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Methodology Part 5 - Project Timeline Riyan make this into a gannat chart NOW</a:t>
            </a:r>
            <a:endParaRPr/>
          </a:p>
        </p:txBody>
      </p:sp>
      <p:sp>
        <p:nvSpPr>
          <p:cNvPr id="115" name="Google Shape;115;p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Phase 1: Planning and Design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Task 1: Research the rules and requirements of a chess game (3 days)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Task 2: Plan the project Proposal (3 days)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Phase 2: Implementation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Task 1: Build the board and piece class structures (20 days)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Task 2: Implement the movement rules for each piece (20 days)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Task 3: Develop the logic for checking for check and checkmate (20 days)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Task 4: Build the game flow and player turn switching (20 days)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Task 5: Implement the user interface and graphics (20 days)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6" name="Google Shape;116;p22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Phase 3: Testing and Refinement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Task 1: Test the game flow and piece movements (2 days)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Task 2: Test the user interface and graphics (2 days)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Task 3: Refine any errors or bugs in the code (2 days)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Task 4: Optimize the game play and algorithm efficiency (2 days)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Phase 4: Deployment and Documentation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Task 1: Finalize the game and test it thoroughly (2 days)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Task 2: Prepare documentation and instructions for using the game (2 days)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Task 4: Deploy the game for presentation (1 day)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Total estimated time: 31 days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Project Timeline refer to slide 11 sheeka u can 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Conclusion</a:t>
            </a:r>
            <a:endParaRPr/>
          </a:p>
        </p:txBody>
      </p:sp>
      <p:sp>
        <p:nvSpPr>
          <p:cNvPr id="127" name="Google Shape;127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04800" lvl="0" marL="457200" rtl="0" algn="l"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Char char="●"/>
            </a:pPr>
            <a:r>
              <a:rPr lang="es" sz="120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Project Outcomes and Conclusions:</a:t>
            </a:r>
            <a:endParaRPr sz="1200">
              <a:solidFill>
                <a:schemeClr val="dk1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Char char="●"/>
            </a:pPr>
            <a:r>
              <a:rPr lang="es" sz="120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The outcome of this project will be a fully functional chess game written in Python. The game will allow for two players to make moves on a graphical user interface, and will have logic for checking the validity of moves, detecting check and checkmate, and determining the winner of the game. </a:t>
            </a:r>
            <a:endParaRPr/>
          </a:p>
        </p:txBody>
      </p:sp>
      <p:pic>
        <p:nvPicPr>
          <p:cNvPr id="128" name="Google Shape;12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98300" y="2257750"/>
            <a:ext cx="3924199" cy="2452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END</a:t>
            </a:r>
            <a:endParaRPr/>
          </a:p>
        </p:txBody>
      </p:sp>
      <p:sp>
        <p:nvSpPr>
          <p:cNvPr id="134" name="Google Shape;134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Abstract</a:t>
            </a:r>
            <a:endParaRPr/>
          </a:p>
        </p:txBody>
      </p:sp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4D5156"/>
              </a:buClr>
              <a:buSzPts val="1200"/>
              <a:buChar char="●"/>
            </a:pPr>
            <a:r>
              <a:rPr lang="es" sz="1200">
                <a:solidFill>
                  <a:srgbClr val="4D5156"/>
                </a:solidFill>
                <a:highlight>
                  <a:srgbClr val="FFFFFF"/>
                </a:highlight>
              </a:rPr>
              <a:t>Chess is an abstract strategy board game for two players</a:t>
            </a:r>
            <a:endParaRPr sz="1200">
              <a:solidFill>
                <a:srgbClr val="4D5156"/>
              </a:solidFill>
              <a:highlight>
                <a:schemeClr val="lt1"/>
              </a:highlight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Char char="●"/>
            </a:pPr>
            <a:r>
              <a:rPr lang="es" sz="1200">
                <a:solidFill>
                  <a:srgbClr val="374151"/>
                </a:solidFill>
                <a:highlight>
                  <a:schemeClr val="lt1"/>
                </a:highlight>
              </a:rPr>
              <a:t>Chess is a challenge and an engaging and challenging game that provides a fun and educational experience for players of all levels</a:t>
            </a:r>
            <a:endParaRPr sz="1200">
              <a:solidFill>
                <a:srgbClr val="374151"/>
              </a:solidFill>
              <a:highlight>
                <a:schemeClr val="lt1"/>
              </a:highlight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Char char="●"/>
            </a:pPr>
            <a:r>
              <a:rPr lang="es" sz="1200">
                <a:solidFill>
                  <a:srgbClr val="374151"/>
                </a:solidFill>
                <a:highlight>
                  <a:schemeClr val="lt1"/>
                </a:highlight>
              </a:rPr>
              <a:t>Python Chess is a chess game built with Python that provides a graphical user interface </a:t>
            </a:r>
            <a:r>
              <a:rPr lang="es" sz="1200">
                <a:solidFill>
                  <a:srgbClr val="374151"/>
                </a:solidFill>
                <a:highlight>
                  <a:schemeClr val="lt1"/>
                </a:highlight>
              </a:rPr>
              <a:t>that allows players to play against the computer or against other players over a network. </a:t>
            </a:r>
            <a:endParaRPr sz="1200">
              <a:solidFill>
                <a:srgbClr val="374151"/>
              </a:solidFill>
              <a:highlight>
                <a:schemeClr val="lt1"/>
              </a:highlight>
            </a:endParaRPr>
          </a:p>
        </p:txBody>
      </p:sp>
      <p:pic>
        <p:nvPicPr>
          <p:cNvPr id="63" name="Google Shape;63;p14"/>
          <p:cNvPicPr preferRelativeResize="0"/>
          <p:nvPr/>
        </p:nvPicPr>
        <p:blipFill rotWithShape="1">
          <a:blip r:embed="rId3">
            <a:alphaModFix/>
          </a:blip>
          <a:srcRect b="-9460" l="-54646" r="-54646" t="-99832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Introduction and Background</a:t>
            </a:r>
            <a:endParaRPr/>
          </a:p>
        </p:txBody>
      </p:sp>
      <p:sp>
        <p:nvSpPr>
          <p:cNvPr id="69" name="Google Shape;69;p15"/>
          <p:cNvSpPr txBox="1"/>
          <p:nvPr>
            <p:ph idx="1" type="body"/>
          </p:nvPr>
        </p:nvSpPr>
        <p:spPr>
          <a:xfrm>
            <a:off x="311700" y="1152475"/>
            <a:ext cx="4718700" cy="314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Invented in China around 200 B.C by </a:t>
            </a:r>
            <a:r>
              <a:rPr lang="es"/>
              <a:t>commander Han Xin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Played on a chess board with 64 squares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Each player controls sixteen pieces, one king, one queen, two rooks, two bishops, two knights, and eight pawns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To win the game, the player needs to checkmate the opponent's king whereby there is no way for the king to escape</a:t>
            </a:r>
            <a:endParaRPr/>
          </a:p>
        </p:txBody>
      </p:sp>
      <p:pic>
        <p:nvPicPr>
          <p:cNvPr id="70" name="Google Shape;7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67225" y="1152475"/>
            <a:ext cx="3565075" cy="2439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Introduction and Background</a:t>
            </a:r>
            <a:endParaRPr/>
          </a:p>
        </p:txBody>
      </p:sp>
      <p:sp>
        <p:nvSpPr>
          <p:cNvPr id="76" name="Google Shape;76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This shows the movement restrictions of the King during a game.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King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Queen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Bishop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Knight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Rook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Pawn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7" name="Google Shape;7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44288" y="1745575"/>
            <a:ext cx="2143125" cy="213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Objectives</a:t>
            </a:r>
            <a:endParaRPr/>
          </a:p>
        </p:txBody>
      </p:sp>
      <p:sp>
        <p:nvSpPr>
          <p:cNvPr id="83" name="Google Shape;83;p17"/>
          <p:cNvSpPr txBox="1"/>
          <p:nvPr>
            <p:ph idx="1" type="body"/>
          </p:nvPr>
        </p:nvSpPr>
        <p:spPr>
          <a:xfrm>
            <a:off x="196200" y="1229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s" sz="1700"/>
              <a:t>Create an application that allows two users to play chess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s" sz="1700"/>
              <a:t>Have a player play against the computer (offline game)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s" sz="1700"/>
              <a:t>Make the game visually user friendly and effective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s" sz="1700"/>
              <a:t>Create a complete GUI of a chess board and representation of pieces with their proper movements.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s" sz="1700"/>
              <a:t>Have all group members test and calibrate the system to make sure it is working properly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s" sz="1700"/>
              <a:t>Give live presentation of the finished chess game</a:t>
            </a:r>
            <a:endParaRPr sz="1700"/>
          </a:p>
        </p:txBody>
      </p:sp>
      <p:pic>
        <p:nvPicPr>
          <p:cNvPr id="84" name="Google Shape;8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34825" y="3168275"/>
            <a:ext cx="3155325" cy="1975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/>
          <p:nvPr>
            <p:ph type="title"/>
          </p:nvPr>
        </p:nvSpPr>
        <p:spPr>
          <a:xfrm>
            <a:off x="311700" y="4535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Methodology - Design Specification </a:t>
            </a:r>
            <a:endParaRPr/>
          </a:p>
        </p:txBody>
      </p:sp>
      <p:sp>
        <p:nvSpPr>
          <p:cNvPr id="90" name="Google Shape;90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32500"/>
          </a:bodyPr>
          <a:lstStyle/>
          <a:p>
            <a:pPr indent="-290512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Roboto"/>
              <a:buChar char="●"/>
            </a:pPr>
            <a:r>
              <a:rPr lang="es" sz="3000">
                <a:solidFill>
                  <a:schemeClr val="dk1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Board Representation:</a:t>
            </a:r>
            <a:endParaRPr sz="3000">
              <a:solidFill>
                <a:schemeClr val="dk1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287416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Char char="○"/>
            </a:pPr>
            <a:r>
              <a:rPr lang="es" sz="2850">
                <a:solidFill>
                  <a:schemeClr val="dk1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The chess board will be represented as an 8x8 grid of squares with alternating black and white squares. </a:t>
            </a:r>
            <a:endParaRPr sz="2850">
              <a:solidFill>
                <a:schemeClr val="dk1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287416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Char char="○"/>
            </a:pPr>
            <a:r>
              <a:rPr lang="es" sz="2850">
                <a:solidFill>
                  <a:schemeClr val="dk1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Each square will contain a piece, which will be represented using standard algebraic notation.</a:t>
            </a:r>
            <a:endParaRPr sz="2850">
              <a:solidFill>
                <a:schemeClr val="dk1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287416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Char char="●"/>
            </a:pPr>
            <a:r>
              <a:rPr lang="es" sz="2850">
                <a:solidFill>
                  <a:schemeClr val="dk1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Pieces Representation: Each piece on the board will be represented by a class with specific attributes and functions. The pieces will include:</a:t>
            </a:r>
            <a:endParaRPr sz="2850">
              <a:solidFill>
                <a:schemeClr val="dk1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287416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Char char="●"/>
            </a:pPr>
            <a:r>
              <a:rPr lang="es" sz="2850">
                <a:solidFill>
                  <a:schemeClr val="dk1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King</a:t>
            </a:r>
            <a:endParaRPr sz="2850">
              <a:solidFill>
                <a:schemeClr val="dk1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287416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Char char="●"/>
            </a:pPr>
            <a:r>
              <a:rPr lang="es" sz="2850">
                <a:solidFill>
                  <a:schemeClr val="dk1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Queen</a:t>
            </a:r>
            <a:endParaRPr sz="2850">
              <a:solidFill>
                <a:schemeClr val="dk1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287416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Char char="●"/>
            </a:pPr>
            <a:r>
              <a:rPr lang="es" sz="2850">
                <a:solidFill>
                  <a:schemeClr val="dk1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Rook</a:t>
            </a:r>
            <a:endParaRPr sz="2850">
              <a:solidFill>
                <a:schemeClr val="dk1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287416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Char char="●"/>
            </a:pPr>
            <a:r>
              <a:rPr lang="es" sz="2850">
                <a:solidFill>
                  <a:schemeClr val="dk1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Bishop</a:t>
            </a:r>
            <a:endParaRPr sz="2850">
              <a:solidFill>
                <a:schemeClr val="dk1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287416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Char char="●"/>
            </a:pPr>
            <a:r>
              <a:rPr lang="es" sz="2850">
                <a:solidFill>
                  <a:schemeClr val="dk1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Knight</a:t>
            </a:r>
            <a:endParaRPr sz="2850">
              <a:solidFill>
                <a:schemeClr val="dk1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287416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Char char="●"/>
            </a:pPr>
            <a:r>
              <a:rPr lang="es" sz="2850">
                <a:solidFill>
                  <a:schemeClr val="dk1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Pawn</a:t>
            </a:r>
            <a:endParaRPr sz="2850">
              <a:solidFill>
                <a:schemeClr val="dk1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287416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Char char="●"/>
            </a:pPr>
            <a:r>
              <a:rPr lang="es" sz="2850">
                <a:solidFill>
                  <a:schemeClr val="dk1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Player Representation:</a:t>
            </a:r>
            <a:endParaRPr sz="2850">
              <a:solidFill>
                <a:schemeClr val="dk1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287416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AutoNum type="arabicPeriod" startAt="3"/>
            </a:pPr>
            <a:r>
              <a:rPr lang="es" sz="2850">
                <a:solidFill>
                  <a:schemeClr val="dk1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Each player will be represented by a class that includes their name and color (black or white).</a:t>
            </a:r>
            <a:endParaRPr sz="2850">
              <a:solidFill>
                <a:schemeClr val="dk1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287416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Char char="●"/>
            </a:pPr>
            <a:r>
              <a:rPr lang="es" sz="2850">
                <a:solidFill>
                  <a:schemeClr val="dk1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Game Initialization:</a:t>
            </a:r>
            <a:endParaRPr sz="2850">
              <a:solidFill>
                <a:schemeClr val="dk1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287416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AutoNum type="arabicPeriod" startAt="3"/>
            </a:pPr>
            <a:r>
              <a:rPr lang="es" sz="2850">
                <a:solidFill>
                  <a:schemeClr val="dk1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The game will start by initializing the board with the pieces in their starting positions, setting the current player to white, and setting the game state to active.</a:t>
            </a:r>
            <a:endParaRPr sz="2850">
              <a:solidFill>
                <a:schemeClr val="dk1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287416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Char char="●"/>
            </a:pPr>
            <a:r>
              <a:rPr lang="es" sz="2850">
                <a:solidFill>
                  <a:schemeClr val="dk1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Piece Movement:</a:t>
            </a:r>
            <a:endParaRPr sz="2850">
              <a:solidFill>
                <a:schemeClr val="dk1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287416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AutoNum type="arabicPeriod" startAt="3"/>
            </a:pPr>
            <a:r>
              <a:rPr lang="es" sz="2850">
                <a:solidFill>
                  <a:schemeClr val="dk1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Each piece will have a set of rules for how it can move across the board. These rules will be programmed into the class for each piece.</a:t>
            </a:r>
            <a:endParaRPr sz="2850">
              <a:solidFill>
                <a:schemeClr val="dk1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290512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Roboto"/>
              <a:buChar char="●"/>
            </a:pPr>
            <a:r>
              <a:t/>
            </a:r>
            <a:endParaRPr sz="30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1" name="Google Shape;91;p18"/>
          <p:cNvPicPr preferRelativeResize="0"/>
          <p:nvPr/>
        </p:nvPicPr>
        <p:blipFill rotWithShape="1">
          <a:blip r:embed="rId3">
            <a:alphaModFix/>
          </a:blip>
          <a:srcRect b="15526" l="0" r="3119" t="0"/>
          <a:stretch/>
        </p:blipFill>
        <p:spPr>
          <a:xfrm>
            <a:off x="6633725" y="64475"/>
            <a:ext cx="2333325" cy="1586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Methodology- Design Specifaction 2</a:t>
            </a:r>
            <a:endParaRPr/>
          </a:p>
        </p:txBody>
      </p:sp>
      <p:sp>
        <p:nvSpPr>
          <p:cNvPr id="97" name="Google Shape;97;p19"/>
          <p:cNvSpPr txBox="1"/>
          <p:nvPr>
            <p:ph idx="1" type="body"/>
          </p:nvPr>
        </p:nvSpPr>
        <p:spPr>
          <a:xfrm>
            <a:off x="311700" y="11271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55000" lnSpcReduction="20000"/>
          </a:bodyPr>
          <a:lstStyle/>
          <a:p>
            <a:pPr indent="-328136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Char char="●"/>
            </a:pPr>
            <a:r>
              <a:rPr lang="es" sz="285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Capturing Pieces:</a:t>
            </a:r>
            <a:endParaRPr sz="2850">
              <a:solidFill>
                <a:schemeClr val="dk1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8136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AutoNum type="arabicPeriod" startAt="3"/>
            </a:pPr>
            <a:r>
              <a:rPr lang="es" sz="285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When a player's piece lands on a square occupied by an opponent's piece, the opponent's piece will be removed from the board.</a:t>
            </a:r>
            <a:endParaRPr sz="2850">
              <a:solidFill>
                <a:schemeClr val="dk1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8136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Char char="●"/>
            </a:pPr>
            <a:r>
              <a:rPr lang="es" sz="285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Check and Checkmate:</a:t>
            </a:r>
            <a:endParaRPr sz="2850">
              <a:solidFill>
                <a:schemeClr val="dk1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8136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AutoNum type="arabicPeriod" startAt="3"/>
            </a:pPr>
            <a:r>
              <a:rPr lang="es" sz="285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The game will detect when a player's king is in check, and will not allow the player to make a move that leaves their king in check. The game will also detect when a player's king is in checkmate, ending the game.</a:t>
            </a:r>
            <a:endParaRPr sz="2850">
              <a:solidFill>
                <a:schemeClr val="dk1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8136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Char char="●"/>
            </a:pPr>
            <a:r>
              <a:rPr lang="es" sz="285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Game Loop:</a:t>
            </a:r>
            <a:endParaRPr sz="2850">
              <a:solidFill>
                <a:schemeClr val="dk1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8136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AutoNum type="arabicPeriod" startAt="3"/>
            </a:pPr>
            <a:r>
              <a:rPr lang="es" sz="285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The game will loop until one of the players has won or the game has ended in a draw.</a:t>
            </a:r>
            <a:endParaRPr sz="2850">
              <a:solidFill>
                <a:schemeClr val="dk1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8136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Char char="●"/>
            </a:pPr>
            <a:r>
              <a:rPr lang="es" sz="285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Experimental Details:</a:t>
            </a:r>
            <a:endParaRPr sz="2850">
              <a:solidFill>
                <a:schemeClr val="dk1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ct val="38596"/>
              <a:buFont typeface="Arial"/>
              <a:buNone/>
            </a:pPr>
            <a:r>
              <a:rPr lang="es" sz="285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To test the functionality of the game, we can write a test script that will simulate a game between two players. We can also create a GUI to display the board and allow the user to interact with the game.</a:t>
            </a:r>
            <a:endParaRPr sz="2850">
              <a:solidFill>
                <a:schemeClr val="dk1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s"/>
              <a:t>System Architecture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 </a:t>
            </a:r>
            <a:endParaRPr/>
          </a:p>
        </p:txBody>
      </p:sp>
      <p:sp>
        <p:nvSpPr>
          <p:cNvPr id="103" name="Google Shape;103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20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Model and Algorithm Structures:</a:t>
            </a:r>
            <a:endParaRPr sz="1200">
              <a:solidFill>
                <a:schemeClr val="dk1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Char char="●"/>
            </a:pPr>
            <a:r>
              <a:rPr lang="es" sz="120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Board: A two-dimensional array to represent the board</a:t>
            </a:r>
            <a:endParaRPr sz="1200">
              <a:solidFill>
                <a:schemeClr val="dk1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Char char="●"/>
            </a:pPr>
            <a:r>
              <a:rPr lang="es" sz="120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Piece: A base class for all the pieces on the board</a:t>
            </a:r>
            <a:endParaRPr sz="1200">
              <a:solidFill>
                <a:schemeClr val="dk1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Char char="●"/>
            </a:pPr>
            <a:r>
              <a:rPr lang="es" sz="120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King, Queen, Rook, Bishop, Knight, Pawn: Subclasses of Piece with specific movement rules</a:t>
            </a:r>
            <a:endParaRPr sz="1200">
              <a:solidFill>
                <a:schemeClr val="dk1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Char char="●"/>
            </a:pPr>
            <a:r>
              <a:rPr lang="es" sz="120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Player: A class to represent the player with name and color properties</a:t>
            </a:r>
            <a:endParaRPr sz="1200">
              <a:solidFill>
                <a:schemeClr val="dk1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Char char="●"/>
            </a:pPr>
            <a:r>
              <a:rPr lang="es" sz="120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Game: A class to manage the game flow, including initializing the board and players, validating moves, detecting check/checkmate, and ending the game</a:t>
            </a:r>
            <a:endParaRPr sz="1200">
              <a:solidFill>
                <a:schemeClr val="dk1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500"/>
              </a:spcBef>
              <a:spcAft>
                <a:spcPts val="0"/>
              </a:spcAft>
              <a:buNone/>
            </a:pPr>
            <a:r>
              <a:rPr lang="es" sz="1200">
                <a:latin typeface="Times New Roman"/>
                <a:ea typeface="Times New Roman"/>
                <a:cs typeface="Times New Roman"/>
                <a:sym typeface="Times New Roman"/>
              </a:rPr>
              <a:t>Project Outcomes and Deliverables: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Char char="●"/>
            </a:pPr>
            <a:r>
              <a:rPr lang="es" sz="120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The deliverables will include the Python code, any necessary libraries or dependencies, and any documentation or instructions for running the game. This project will provide a good exercise in object-oriented programming, data structures, and algorithm design.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s"/>
              <a:t>System Architecture - Flowchart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9" name="Google Shape;10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9375" y="1017725"/>
            <a:ext cx="6186051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